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320" r:id="rId3"/>
    <p:sldId id="325" r:id="rId4"/>
    <p:sldId id="374" r:id="rId5"/>
    <p:sldId id="375" r:id="rId6"/>
    <p:sldId id="376" r:id="rId7"/>
    <p:sldId id="379" r:id="rId8"/>
    <p:sldId id="324" r:id="rId9"/>
    <p:sldId id="378" r:id="rId10"/>
    <p:sldId id="270" r:id="rId11"/>
    <p:sldId id="265" r:id="rId12"/>
    <p:sldId id="358" r:id="rId13"/>
    <p:sldId id="360" r:id="rId14"/>
    <p:sldId id="362" r:id="rId15"/>
    <p:sldId id="271" r:id="rId16"/>
    <p:sldId id="272" r:id="rId17"/>
    <p:sldId id="267" r:id="rId18"/>
    <p:sldId id="380" r:id="rId19"/>
    <p:sldId id="277" r:id="rId20"/>
    <p:sldId id="361" r:id="rId21"/>
    <p:sldId id="381" r:id="rId22"/>
    <p:sldId id="382" r:id="rId23"/>
    <p:sldId id="383" r:id="rId24"/>
    <p:sldId id="384" r:id="rId25"/>
    <p:sldId id="385" r:id="rId26"/>
    <p:sldId id="386" r:id="rId27"/>
    <p:sldId id="387" r:id="rId28"/>
    <p:sldId id="388" r:id="rId29"/>
    <p:sldId id="389" r:id="rId30"/>
    <p:sldId id="390" r:id="rId31"/>
    <p:sldId id="391" r:id="rId32"/>
    <p:sldId id="392" r:id="rId33"/>
    <p:sldId id="393" r:id="rId34"/>
    <p:sldId id="394" r:id="rId35"/>
    <p:sldId id="395" r:id="rId36"/>
    <p:sldId id="396" r:id="rId37"/>
    <p:sldId id="397" r:id="rId38"/>
    <p:sldId id="398" r:id="rId39"/>
    <p:sldId id="399" r:id="rId40"/>
    <p:sldId id="400" r:id="rId41"/>
    <p:sldId id="401" r:id="rId42"/>
  </p:sldIdLst>
  <p:sldSz cx="9144000" cy="6858000" type="screen4x3"/>
  <p:notesSz cx="9024938" cy="7086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834" autoAdjust="0"/>
  </p:normalViewPr>
  <p:slideViewPr>
    <p:cSldViewPr>
      <p:cViewPr varScale="1">
        <p:scale>
          <a:sx n="87" d="100"/>
          <a:sy n="87" d="100"/>
        </p:scale>
        <p:origin x="134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911624" cy="354573"/>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5111278" y="0"/>
            <a:ext cx="3911624" cy="354573"/>
          </a:xfrm>
          <a:prstGeom prst="rect">
            <a:avLst/>
          </a:prstGeom>
        </p:spPr>
        <p:txBody>
          <a:bodyPr vert="horz" lIns="91373" tIns="45686" rIns="91373" bIns="45686" rtlCol="0"/>
          <a:lstStyle>
            <a:lvl1pPr algn="r">
              <a:defRPr sz="1200"/>
            </a:lvl1pPr>
          </a:lstStyle>
          <a:p>
            <a:fld id="{9802C676-1F8D-4124-B0A0-D1F4D9F101AC}" type="datetimeFigureOut">
              <a:rPr lang="en-US" smtClean="0"/>
              <a:t>3/15/2023</a:t>
            </a:fld>
            <a:endParaRPr lang="en-US" dirty="0"/>
          </a:p>
        </p:txBody>
      </p:sp>
      <p:sp>
        <p:nvSpPr>
          <p:cNvPr id="4" name="Footer Placeholder 3"/>
          <p:cNvSpPr>
            <a:spLocks noGrp="1"/>
          </p:cNvSpPr>
          <p:nvPr>
            <p:ph type="ftr" sz="quarter" idx="2"/>
          </p:nvPr>
        </p:nvSpPr>
        <p:spPr>
          <a:xfrm>
            <a:off x="7" y="6730817"/>
            <a:ext cx="3911624" cy="354573"/>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11278" y="6730817"/>
            <a:ext cx="3911624" cy="354573"/>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0806" cy="35433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5112044" y="0"/>
            <a:ext cx="3910806" cy="354330"/>
          </a:xfrm>
          <a:prstGeom prst="rect">
            <a:avLst/>
          </a:prstGeom>
        </p:spPr>
        <p:txBody>
          <a:bodyPr vert="horz" lIns="93108" tIns="46555" rIns="93108" bIns="46555" rtlCol="0"/>
          <a:lstStyle>
            <a:lvl1pPr algn="r">
              <a:defRPr sz="1200"/>
            </a:lvl1pPr>
          </a:lstStyle>
          <a:p>
            <a:fld id="{99D778E1-629D-4B2E-8B30-0F9A63CFCDCB}" type="datetimeFigureOut">
              <a:rPr lang="en-US" smtClean="0"/>
              <a:t>3/15/2023</a:t>
            </a:fld>
            <a:endParaRPr lang="en-US" dirty="0"/>
          </a:p>
        </p:txBody>
      </p:sp>
      <p:sp>
        <p:nvSpPr>
          <p:cNvPr id="4" name="Slide Image Placeholder 3"/>
          <p:cNvSpPr>
            <a:spLocks noGrp="1" noRot="1" noChangeAspect="1"/>
          </p:cNvSpPr>
          <p:nvPr>
            <p:ph type="sldImg" idx="2"/>
          </p:nvPr>
        </p:nvSpPr>
        <p:spPr>
          <a:xfrm>
            <a:off x="2741613" y="531813"/>
            <a:ext cx="3541712" cy="2657475"/>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902494" y="3366136"/>
            <a:ext cx="7219950" cy="318897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31041"/>
            <a:ext cx="3910806" cy="35433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12044" y="6731041"/>
            <a:ext cx="3910806" cy="35433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3/15/2023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3/15/2023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3/15/2023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3/15/2023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3/15/2023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3/15/2023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3/15/2023</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March 2023</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pic>
        <p:nvPicPr>
          <p:cNvPr id="3" name="Picture 2">
            <a:extLst>
              <a:ext uri="{FF2B5EF4-FFF2-40B4-BE49-F238E27FC236}">
                <a16:creationId xmlns:a16="http://schemas.microsoft.com/office/drawing/2014/main" id="{3DE6AAAA-8F22-CBD7-5162-A1AD50B7206A}"/>
              </a:ext>
            </a:extLst>
          </p:cNvPr>
          <p:cNvPicPr>
            <a:picLocks noChangeAspect="1"/>
          </p:cNvPicPr>
          <p:nvPr/>
        </p:nvPicPr>
        <p:blipFill>
          <a:blip r:embed="rId2"/>
          <a:stretch>
            <a:fillRect/>
          </a:stretch>
        </p:blipFill>
        <p:spPr>
          <a:xfrm>
            <a:off x="2005361" y="1327920"/>
            <a:ext cx="5133277" cy="4432176"/>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Certifications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pic>
        <p:nvPicPr>
          <p:cNvPr id="3" name="Picture 2">
            <a:extLst>
              <a:ext uri="{FF2B5EF4-FFF2-40B4-BE49-F238E27FC236}">
                <a16:creationId xmlns:a16="http://schemas.microsoft.com/office/drawing/2014/main" id="{3978F4CB-91B8-F9D2-26E4-AA666AD5EE21}"/>
              </a:ext>
            </a:extLst>
          </p:cNvPr>
          <p:cNvPicPr>
            <a:picLocks noChangeAspect="1"/>
          </p:cNvPicPr>
          <p:nvPr/>
        </p:nvPicPr>
        <p:blipFill>
          <a:blip r:embed="rId2"/>
          <a:stretch>
            <a:fillRect/>
          </a:stretch>
        </p:blipFill>
        <p:spPr>
          <a:xfrm>
            <a:off x="229435" y="1295400"/>
            <a:ext cx="8685124" cy="4390849"/>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pic>
        <p:nvPicPr>
          <p:cNvPr id="4" name="Picture 3">
            <a:extLst>
              <a:ext uri="{FF2B5EF4-FFF2-40B4-BE49-F238E27FC236}">
                <a16:creationId xmlns:a16="http://schemas.microsoft.com/office/drawing/2014/main" id="{E40999BE-4F8A-1CE4-FD71-CAD27F0D5885}"/>
              </a:ext>
            </a:extLst>
          </p:cNvPr>
          <p:cNvPicPr>
            <a:picLocks noChangeAspect="1"/>
          </p:cNvPicPr>
          <p:nvPr/>
        </p:nvPicPr>
        <p:blipFill>
          <a:blip r:embed="rId2"/>
          <a:stretch>
            <a:fillRect/>
          </a:stretch>
        </p:blipFill>
        <p:spPr>
          <a:xfrm>
            <a:off x="204786" y="762000"/>
            <a:ext cx="8734425" cy="4972050"/>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a:t>
            </a: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13</a:t>
            </a:fld>
            <a:endParaRPr lang="en-US" dirty="0"/>
          </a:p>
        </p:txBody>
      </p:sp>
      <p:pic>
        <p:nvPicPr>
          <p:cNvPr id="2" name="Picture 1">
            <a:extLst>
              <a:ext uri="{FF2B5EF4-FFF2-40B4-BE49-F238E27FC236}">
                <a16:creationId xmlns:a16="http://schemas.microsoft.com/office/drawing/2014/main" id="{476FAC73-D4BB-5069-1F2A-CC20F67CFBFB}"/>
              </a:ext>
            </a:extLst>
          </p:cNvPr>
          <p:cNvPicPr>
            <a:picLocks noChangeAspect="1"/>
          </p:cNvPicPr>
          <p:nvPr/>
        </p:nvPicPr>
        <p:blipFill>
          <a:blip r:embed="rId2"/>
          <a:stretch>
            <a:fillRect/>
          </a:stretch>
        </p:blipFill>
        <p:spPr>
          <a:xfrm>
            <a:off x="161925" y="1038225"/>
            <a:ext cx="8820150" cy="4781550"/>
          </a:xfrm>
          <a:prstGeom prst="rect">
            <a:avLst/>
          </a:prstGeom>
        </p:spPr>
      </p:pic>
    </p:spTree>
    <p:extLst>
      <p:ext uri="{BB962C8B-B14F-4D97-AF65-F5344CB8AC3E}">
        <p14:creationId xmlns:p14="http://schemas.microsoft.com/office/powerpoint/2010/main" val="2009649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 </a:t>
            </a:r>
            <a:r>
              <a:rPr lang="en-US" sz="2200" dirty="0"/>
              <a:t>(Continued)</a:t>
            </a:r>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14</a:t>
            </a:fld>
            <a:endParaRPr lang="en-US" dirty="0"/>
          </a:p>
        </p:txBody>
      </p:sp>
      <p:pic>
        <p:nvPicPr>
          <p:cNvPr id="2" name="Picture 1">
            <a:extLst>
              <a:ext uri="{FF2B5EF4-FFF2-40B4-BE49-F238E27FC236}">
                <a16:creationId xmlns:a16="http://schemas.microsoft.com/office/drawing/2014/main" id="{C49B4A29-7C5F-335D-F865-CCF8A899C15F}"/>
              </a:ext>
            </a:extLst>
          </p:cNvPr>
          <p:cNvPicPr>
            <a:picLocks noChangeAspect="1"/>
          </p:cNvPicPr>
          <p:nvPr/>
        </p:nvPicPr>
        <p:blipFill>
          <a:blip r:embed="rId2"/>
          <a:stretch>
            <a:fillRect/>
          </a:stretch>
        </p:blipFill>
        <p:spPr>
          <a:xfrm>
            <a:off x="1557337" y="1219984"/>
            <a:ext cx="6029325" cy="4781550"/>
          </a:xfrm>
          <a:prstGeom prst="rect">
            <a:avLst/>
          </a:prstGeom>
        </p:spPr>
      </p:pic>
    </p:spTree>
    <p:extLst>
      <p:ext uri="{BB962C8B-B14F-4D97-AF65-F5344CB8AC3E}">
        <p14:creationId xmlns:p14="http://schemas.microsoft.com/office/powerpoint/2010/main" val="1178359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15</a:t>
            </a:fld>
            <a:endParaRPr lang="en-US" dirty="0"/>
          </a:p>
        </p:txBody>
      </p:sp>
      <p:pic>
        <p:nvPicPr>
          <p:cNvPr id="5" name="Picture 4">
            <a:extLst>
              <a:ext uri="{FF2B5EF4-FFF2-40B4-BE49-F238E27FC236}">
                <a16:creationId xmlns:a16="http://schemas.microsoft.com/office/drawing/2014/main" id="{EAA30B7F-7497-FA3A-4DC0-DD3AE7CB0290}"/>
              </a:ext>
            </a:extLst>
          </p:cNvPr>
          <p:cNvPicPr>
            <a:picLocks noChangeAspect="1"/>
          </p:cNvPicPr>
          <p:nvPr/>
        </p:nvPicPr>
        <p:blipFill>
          <a:blip r:embed="rId2"/>
          <a:stretch>
            <a:fillRect/>
          </a:stretch>
        </p:blipFill>
        <p:spPr>
          <a:xfrm>
            <a:off x="2705100" y="304800"/>
            <a:ext cx="3733800" cy="5711762"/>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3" name="Picture 2">
            <a:extLst>
              <a:ext uri="{FF2B5EF4-FFF2-40B4-BE49-F238E27FC236}">
                <a16:creationId xmlns:a16="http://schemas.microsoft.com/office/drawing/2014/main" id="{CE56C91C-0826-E537-911B-9243052AE3CE}"/>
              </a:ext>
            </a:extLst>
          </p:cNvPr>
          <p:cNvPicPr>
            <a:picLocks noChangeAspect="1"/>
          </p:cNvPicPr>
          <p:nvPr/>
        </p:nvPicPr>
        <p:blipFill>
          <a:blip r:embed="rId2"/>
          <a:stretch>
            <a:fillRect/>
          </a:stretch>
        </p:blipFill>
        <p:spPr>
          <a:xfrm>
            <a:off x="1195607" y="532046"/>
            <a:ext cx="6752785" cy="5734942"/>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3" name="Picture 2">
            <a:extLst>
              <a:ext uri="{FF2B5EF4-FFF2-40B4-BE49-F238E27FC236}">
                <a16:creationId xmlns:a16="http://schemas.microsoft.com/office/drawing/2014/main" id="{8653F3A5-4AB6-482C-F971-A950817B620E}"/>
              </a:ext>
            </a:extLst>
          </p:cNvPr>
          <p:cNvPicPr>
            <a:picLocks noChangeAspect="1"/>
          </p:cNvPicPr>
          <p:nvPr/>
        </p:nvPicPr>
        <p:blipFill>
          <a:blip r:embed="rId2"/>
          <a:stretch>
            <a:fillRect/>
          </a:stretch>
        </p:blipFill>
        <p:spPr>
          <a:xfrm>
            <a:off x="709612" y="645686"/>
            <a:ext cx="7724775" cy="539115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18536" y="33792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t>Connecticut Job Ads by Industry and Major Occupational Group</a:t>
            </a:r>
          </a:p>
        </p:txBody>
      </p:sp>
      <p:pic>
        <p:nvPicPr>
          <p:cNvPr id="4" name="Picture 3">
            <a:extLst>
              <a:ext uri="{FF2B5EF4-FFF2-40B4-BE49-F238E27FC236}">
                <a16:creationId xmlns:a16="http://schemas.microsoft.com/office/drawing/2014/main" id="{B64B0CC1-F863-7E97-6C84-C97BD4ABE143}"/>
              </a:ext>
            </a:extLst>
          </p:cNvPr>
          <p:cNvPicPr>
            <a:picLocks noChangeAspect="1"/>
          </p:cNvPicPr>
          <p:nvPr/>
        </p:nvPicPr>
        <p:blipFill>
          <a:blip r:embed="rId2"/>
          <a:stretch>
            <a:fillRect/>
          </a:stretch>
        </p:blipFill>
        <p:spPr>
          <a:xfrm>
            <a:off x="442333" y="1555510"/>
            <a:ext cx="8534401" cy="4242279"/>
          </a:xfrm>
          <a:prstGeom prst="rect">
            <a:avLst/>
          </a:prstGeom>
        </p:spPr>
      </p:pic>
    </p:spTree>
    <p:extLst>
      <p:ext uri="{BB962C8B-B14F-4D97-AF65-F5344CB8AC3E}">
        <p14:creationId xmlns:p14="http://schemas.microsoft.com/office/powerpoint/2010/main" val="1761281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785652"/>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r>
              <a:rPr lang="en-US" sz="2400" dirty="0"/>
              <a:t>This document contains information on weekly new job ads from the week ending March 4</a:t>
            </a:r>
            <a:r>
              <a:rPr lang="en-US" sz="2400" baseline="30000" dirty="0"/>
              <a:t>th</a:t>
            </a:r>
            <a:r>
              <a:rPr lang="en-US" sz="2400" dirty="0"/>
              <a:t>, 2023 and monthly total job ad counts for February 2023.</a:t>
            </a: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20</a:t>
            </a:fld>
            <a:endParaRPr lang="en-US" dirty="0"/>
          </a:p>
        </p:txBody>
      </p:sp>
      <p:pic>
        <p:nvPicPr>
          <p:cNvPr id="4" name="Picture 3">
            <a:extLst>
              <a:ext uri="{FF2B5EF4-FFF2-40B4-BE49-F238E27FC236}">
                <a16:creationId xmlns:a16="http://schemas.microsoft.com/office/drawing/2014/main" id="{8F377BC3-51B6-D626-4DD2-101B1C6C40DE}"/>
              </a:ext>
            </a:extLst>
          </p:cNvPr>
          <p:cNvPicPr>
            <a:picLocks noChangeAspect="1"/>
          </p:cNvPicPr>
          <p:nvPr/>
        </p:nvPicPr>
        <p:blipFill>
          <a:blip r:embed="rId2"/>
          <a:stretch>
            <a:fillRect/>
          </a:stretch>
        </p:blipFill>
        <p:spPr>
          <a:xfrm>
            <a:off x="271998" y="2057400"/>
            <a:ext cx="8600003" cy="2403324"/>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4" name="Picture 3">
            <a:extLst>
              <a:ext uri="{FF2B5EF4-FFF2-40B4-BE49-F238E27FC236}">
                <a16:creationId xmlns:a16="http://schemas.microsoft.com/office/drawing/2014/main" id="{66D0AC63-38D0-E2D5-3608-67DA31AE0090}"/>
              </a:ext>
            </a:extLst>
          </p:cNvPr>
          <p:cNvPicPr>
            <a:picLocks noChangeAspect="1"/>
          </p:cNvPicPr>
          <p:nvPr/>
        </p:nvPicPr>
        <p:blipFill>
          <a:blip r:embed="rId2"/>
          <a:stretch>
            <a:fillRect/>
          </a:stretch>
        </p:blipFill>
        <p:spPr>
          <a:xfrm>
            <a:off x="2590800" y="344509"/>
            <a:ext cx="3962400" cy="5927136"/>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4" name="Picture 3">
            <a:extLst>
              <a:ext uri="{FF2B5EF4-FFF2-40B4-BE49-F238E27FC236}">
                <a16:creationId xmlns:a16="http://schemas.microsoft.com/office/drawing/2014/main" id="{947A4F0D-B158-000B-F368-DB2E15E73E0A}"/>
              </a:ext>
            </a:extLst>
          </p:cNvPr>
          <p:cNvPicPr>
            <a:picLocks noChangeAspect="1"/>
          </p:cNvPicPr>
          <p:nvPr/>
        </p:nvPicPr>
        <p:blipFill>
          <a:blip r:embed="rId2"/>
          <a:stretch>
            <a:fillRect/>
          </a:stretch>
        </p:blipFill>
        <p:spPr>
          <a:xfrm>
            <a:off x="2252660" y="817147"/>
            <a:ext cx="4638677" cy="5257167"/>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5" name="Picture 4">
            <a:extLst>
              <a:ext uri="{FF2B5EF4-FFF2-40B4-BE49-F238E27FC236}">
                <a16:creationId xmlns:a16="http://schemas.microsoft.com/office/drawing/2014/main" id="{7656B2CC-8466-496F-6DB0-E77E02A1F53D}"/>
              </a:ext>
            </a:extLst>
          </p:cNvPr>
          <p:cNvPicPr>
            <a:picLocks noChangeAspect="1"/>
          </p:cNvPicPr>
          <p:nvPr/>
        </p:nvPicPr>
        <p:blipFill>
          <a:blip r:embed="rId2"/>
          <a:stretch>
            <a:fillRect/>
          </a:stretch>
        </p:blipFill>
        <p:spPr>
          <a:xfrm>
            <a:off x="1112329" y="990600"/>
            <a:ext cx="6181725" cy="4991100"/>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4" name="Picture 3">
            <a:extLst>
              <a:ext uri="{FF2B5EF4-FFF2-40B4-BE49-F238E27FC236}">
                <a16:creationId xmlns:a16="http://schemas.microsoft.com/office/drawing/2014/main" id="{D6DA2576-5EF4-41EF-BF1E-4331DD6DC5E2}"/>
              </a:ext>
            </a:extLst>
          </p:cNvPr>
          <p:cNvPicPr>
            <a:picLocks noChangeAspect="1"/>
          </p:cNvPicPr>
          <p:nvPr/>
        </p:nvPicPr>
        <p:blipFill>
          <a:blip r:embed="rId2"/>
          <a:stretch>
            <a:fillRect/>
          </a:stretch>
        </p:blipFill>
        <p:spPr>
          <a:xfrm>
            <a:off x="2147885" y="1142239"/>
            <a:ext cx="4848225" cy="5019675"/>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25</a:t>
            </a:fld>
            <a:endParaRPr lang="en-US" dirty="0"/>
          </a:p>
        </p:txBody>
      </p:sp>
      <p:pic>
        <p:nvPicPr>
          <p:cNvPr id="2" name="Picture 1">
            <a:extLst>
              <a:ext uri="{FF2B5EF4-FFF2-40B4-BE49-F238E27FC236}">
                <a16:creationId xmlns:a16="http://schemas.microsoft.com/office/drawing/2014/main" id="{8F05C342-2764-7068-0AC7-85D61F0A1556}"/>
              </a:ext>
            </a:extLst>
          </p:cNvPr>
          <p:cNvPicPr>
            <a:picLocks noChangeAspect="1"/>
          </p:cNvPicPr>
          <p:nvPr/>
        </p:nvPicPr>
        <p:blipFill>
          <a:blip r:embed="rId2"/>
          <a:stretch>
            <a:fillRect/>
          </a:stretch>
        </p:blipFill>
        <p:spPr>
          <a:xfrm>
            <a:off x="2501494" y="251227"/>
            <a:ext cx="4165396" cy="5950566"/>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26</a:t>
            </a:fld>
            <a:endParaRPr lang="en-US" dirty="0"/>
          </a:p>
        </p:txBody>
      </p:sp>
      <p:pic>
        <p:nvPicPr>
          <p:cNvPr id="4" name="Picture 3">
            <a:extLst>
              <a:ext uri="{FF2B5EF4-FFF2-40B4-BE49-F238E27FC236}">
                <a16:creationId xmlns:a16="http://schemas.microsoft.com/office/drawing/2014/main" id="{6F8315FA-6981-1B37-EA7E-0F20A0ABE6E8}"/>
              </a:ext>
            </a:extLst>
          </p:cNvPr>
          <p:cNvPicPr>
            <a:picLocks noChangeAspect="1"/>
          </p:cNvPicPr>
          <p:nvPr/>
        </p:nvPicPr>
        <p:blipFill>
          <a:blip r:embed="rId2"/>
          <a:stretch>
            <a:fillRect/>
          </a:stretch>
        </p:blipFill>
        <p:spPr>
          <a:xfrm>
            <a:off x="2380925" y="851186"/>
            <a:ext cx="4853816" cy="5242121"/>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4" name="Picture 3">
            <a:extLst>
              <a:ext uri="{FF2B5EF4-FFF2-40B4-BE49-F238E27FC236}">
                <a16:creationId xmlns:a16="http://schemas.microsoft.com/office/drawing/2014/main" id="{E91C7FC6-D837-7CC3-B95E-1174C5C34B9A}"/>
              </a:ext>
            </a:extLst>
          </p:cNvPr>
          <p:cNvPicPr>
            <a:picLocks noChangeAspect="1"/>
          </p:cNvPicPr>
          <p:nvPr/>
        </p:nvPicPr>
        <p:blipFill>
          <a:blip r:embed="rId2"/>
          <a:stretch>
            <a:fillRect/>
          </a:stretch>
        </p:blipFill>
        <p:spPr>
          <a:xfrm>
            <a:off x="1604962" y="1174413"/>
            <a:ext cx="5934075" cy="4991100"/>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3" name="Picture 2">
            <a:extLst>
              <a:ext uri="{FF2B5EF4-FFF2-40B4-BE49-F238E27FC236}">
                <a16:creationId xmlns:a16="http://schemas.microsoft.com/office/drawing/2014/main" id="{1879BAB9-B143-7D7B-2500-217E4287A4EE}"/>
              </a:ext>
            </a:extLst>
          </p:cNvPr>
          <p:cNvPicPr>
            <a:picLocks noChangeAspect="1"/>
          </p:cNvPicPr>
          <p:nvPr/>
        </p:nvPicPr>
        <p:blipFill>
          <a:blip r:embed="rId2"/>
          <a:stretch>
            <a:fillRect/>
          </a:stretch>
        </p:blipFill>
        <p:spPr>
          <a:xfrm>
            <a:off x="2286000" y="1251970"/>
            <a:ext cx="4572000" cy="5019675"/>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3" name="Picture 2">
            <a:extLst>
              <a:ext uri="{FF2B5EF4-FFF2-40B4-BE49-F238E27FC236}">
                <a16:creationId xmlns:a16="http://schemas.microsoft.com/office/drawing/2014/main" id="{E23006BB-2CB0-438A-273C-5B8A77E16A2C}"/>
              </a:ext>
            </a:extLst>
          </p:cNvPr>
          <p:cNvPicPr>
            <a:picLocks noChangeAspect="1"/>
          </p:cNvPicPr>
          <p:nvPr/>
        </p:nvPicPr>
        <p:blipFill>
          <a:blip r:embed="rId2"/>
          <a:stretch>
            <a:fillRect/>
          </a:stretch>
        </p:blipFill>
        <p:spPr>
          <a:xfrm>
            <a:off x="2528024" y="361863"/>
            <a:ext cx="4087951" cy="5839930"/>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April, 12</a:t>
            </a:r>
            <a:r>
              <a:rPr lang="en-US" sz="2400" baseline="30000" dirty="0"/>
              <a:t>th</a:t>
            </a:r>
            <a:r>
              <a:rPr lang="en-US" sz="2400" dirty="0"/>
              <a:t>, 2023 </a:t>
            </a:r>
            <a:br>
              <a:rPr lang="en-US" sz="2400" dirty="0"/>
            </a:br>
            <a:r>
              <a:rPr lang="en-US" sz="2400" b="1" dirty="0"/>
              <a:t>Weekly New Ads Report:</a:t>
            </a:r>
            <a:br>
              <a:rPr lang="en-US" sz="2400" b="1" dirty="0"/>
            </a:br>
            <a:r>
              <a:rPr lang="en-US" sz="2400" dirty="0"/>
              <a:t>Updated every Friday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4" name="Picture 3">
            <a:extLst>
              <a:ext uri="{FF2B5EF4-FFF2-40B4-BE49-F238E27FC236}">
                <a16:creationId xmlns:a16="http://schemas.microsoft.com/office/drawing/2014/main" id="{BFF12B4F-C3ED-CF50-B5CE-5255528F68D5}"/>
              </a:ext>
            </a:extLst>
          </p:cNvPr>
          <p:cNvPicPr>
            <a:picLocks noChangeAspect="1"/>
          </p:cNvPicPr>
          <p:nvPr/>
        </p:nvPicPr>
        <p:blipFill>
          <a:blip r:embed="rId2"/>
          <a:stretch>
            <a:fillRect/>
          </a:stretch>
        </p:blipFill>
        <p:spPr>
          <a:xfrm>
            <a:off x="2522699" y="836880"/>
            <a:ext cx="4098599" cy="5184240"/>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31</a:t>
            </a:fld>
            <a:endParaRPr lang="en-US" dirty="0">
              <a:solidFill>
                <a:schemeClr val="tx2"/>
              </a:solidFill>
            </a:endParaRPr>
          </a:p>
        </p:txBody>
      </p:sp>
      <p:pic>
        <p:nvPicPr>
          <p:cNvPr id="5" name="Picture 4">
            <a:extLst>
              <a:ext uri="{FF2B5EF4-FFF2-40B4-BE49-F238E27FC236}">
                <a16:creationId xmlns:a16="http://schemas.microsoft.com/office/drawing/2014/main" id="{722B3A32-2464-893B-27E9-23DE70571865}"/>
              </a:ext>
            </a:extLst>
          </p:cNvPr>
          <p:cNvPicPr>
            <a:picLocks noChangeAspect="1"/>
          </p:cNvPicPr>
          <p:nvPr/>
        </p:nvPicPr>
        <p:blipFill>
          <a:blip r:embed="rId2"/>
          <a:stretch>
            <a:fillRect/>
          </a:stretch>
        </p:blipFill>
        <p:spPr>
          <a:xfrm>
            <a:off x="1609725" y="1142949"/>
            <a:ext cx="5924550" cy="4991100"/>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32</a:t>
            </a:fld>
            <a:endParaRPr lang="en-US" dirty="0">
              <a:solidFill>
                <a:schemeClr val="tx2"/>
              </a:solidFill>
            </a:endParaRPr>
          </a:p>
        </p:txBody>
      </p:sp>
      <p:pic>
        <p:nvPicPr>
          <p:cNvPr id="4" name="Picture 3">
            <a:extLst>
              <a:ext uri="{FF2B5EF4-FFF2-40B4-BE49-F238E27FC236}">
                <a16:creationId xmlns:a16="http://schemas.microsoft.com/office/drawing/2014/main" id="{FC5BB254-54D5-298C-67FF-8C9FD266A2CF}"/>
              </a:ext>
            </a:extLst>
          </p:cNvPr>
          <p:cNvPicPr>
            <a:picLocks noChangeAspect="1"/>
          </p:cNvPicPr>
          <p:nvPr/>
        </p:nvPicPr>
        <p:blipFill>
          <a:blip r:embed="rId2"/>
          <a:stretch>
            <a:fillRect/>
          </a:stretch>
        </p:blipFill>
        <p:spPr>
          <a:xfrm>
            <a:off x="2181225" y="1182118"/>
            <a:ext cx="4781550" cy="5019675"/>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3" name="Picture 2">
            <a:extLst>
              <a:ext uri="{FF2B5EF4-FFF2-40B4-BE49-F238E27FC236}">
                <a16:creationId xmlns:a16="http://schemas.microsoft.com/office/drawing/2014/main" id="{7BB805D2-35C8-2CA5-DA9F-5C2EC8D19E5B}"/>
              </a:ext>
            </a:extLst>
          </p:cNvPr>
          <p:cNvPicPr>
            <a:picLocks noChangeAspect="1"/>
          </p:cNvPicPr>
          <p:nvPr/>
        </p:nvPicPr>
        <p:blipFill>
          <a:blip r:embed="rId2"/>
          <a:stretch>
            <a:fillRect/>
          </a:stretch>
        </p:blipFill>
        <p:spPr>
          <a:xfrm>
            <a:off x="2562580" y="277617"/>
            <a:ext cx="4018840" cy="5978440"/>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4" name="Picture 3">
            <a:extLst>
              <a:ext uri="{FF2B5EF4-FFF2-40B4-BE49-F238E27FC236}">
                <a16:creationId xmlns:a16="http://schemas.microsoft.com/office/drawing/2014/main" id="{88A55211-689A-B532-D2B8-B8E632D7EDB1}"/>
              </a:ext>
            </a:extLst>
          </p:cNvPr>
          <p:cNvPicPr>
            <a:picLocks noChangeAspect="1"/>
          </p:cNvPicPr>
          <p:nvPr/>
        </p:nvPicPr>
        <p:blipFill>
          <a:blip r:embed="rId2"/>
          <a:stretch>
            <a:fillRect/>
          </a:stretch>
        </p:blipFill>
        <p:spPr>
          <a:xfrm>
            <a:off x="1726180" y="914399"/>
            <a:ext cx="5691638" cy="5097456"/>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35</a:t>
            </a:fld>
            <a:endParaRPr lang="en-US" dirty="0"/>
          </a:p>
        </p:txBody>
      </p:sp>
      <p:pic>
        <p:nvPicPr>
          <p:cNvPr id="4" name="Picture 3">
            <a:extLst>
              <a:ext uri="{FF2B5EF4-FFF2-40B4-BE49-F238E27FC236}">
                <a16:creationId xmlns:a16="http://schemas.microsoft.com/office/drawing/2014/main" id="{DB42A5E5-E85D-93BB-B065-857AEACF9BDE}"/>
              </a:ext>
            </a:extLst>
          </p:cNvPr>
          <p:cNvPicPr>
            <a:picLocks noChangeAspect="1"/>
          </p:cNvPicPr>
          <p:nvPr/>
        </p:nvPicPr>
        <p:blipFill>
          <a:blip r:embed="rId2"/>
          <a:stretch>
            <a:fillRect/>
          </a:stretch>
        </p:blipFill>
        <p:spPr>
          <a:xfrm>
            <a:off x="1274254" y="1066800"/>
            <a:ext cx="5857875" cy="4991100"/>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36</a:t>
            </a:fld>
            <a:endParaRPr lang="en-US" dirty="0"/>
          </a:p>
        </p:txBody>
      </p:sp>
      <p:pic>
        <p:nvPicPr>
          <p:cNvPr id="4" name="Picture 3">
            <a:extLst>
              <a:ext uri="{FF2B5EF4-FFF2-40B4-BE49-F238E27FC236}">
                <a16:creationId xmlns:a16="http://schemas.microsoft.com/office/drawing/2014/main" id="{B6617C34-83C4-40DE-909A-699F2989FEDE}"/>
              </a:ext>
            </a:extLst>
          </p:cNvPr>
          <p:cNvPicPr>
            <a:picLocks noChangeAspect="1"/>
          </p:cNvPicPr>
          <p:nvPr/>
        </p:nvPicPr>
        <p:blipFill>
          <a:blip r:embed="rId2"/>
          <a:stretch>
            <a:fillRect/>
          </a:stretch>
        </p:blipFill>
        <p:spPr>
          <a:xfrm>
            <a:off x="2176462" y="1221142"/>
            <a:ext cx="4791075" cy="5019675"/>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37</a:t>
            </a:fld>
            <a:endParaRPr lang="en-US" dirty="0"/>
          </a:p>
        </p:txBody>
      </p:sp>
      <p:pic>
        <p:nvPicPr>
          <p:cNvPr id="3" name="Picture 2">
            <a:extLst>
              <a:ext uri="{FF2B5EF4-FFF2-40B4-BE49-F238E27FC236}">
                <a16:creationId xmlns:a16="http://schemas.microsoft.com/office/drawing/2014/main" id="{8F7A8D5F-6524-DA06-F8CC-3FE30C594F31}"/>
              </a:ext>
            </a:extLst>
          </p:cNvPr>
          <p:cNvPicPr>
            <a:picLocks noChangeAspect="1"/>
          </p:cNvPicPr>
          <p:nvPr/>
        </p:nvPicPr>
        <p:blipFill>
          <a:blip r:embed="rId2"/>
          <a:stretch>
            <a:fillRect/>
          </a:stretch>
        </p:blipFill>
        <p:spPr>
          <a:xfrm>
            <a:off x="2643458" y="381000"/>
            <a:ext cx="3857083" cy="5801740"/>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38</a:t>
            </a:fld>
            <a:endParaRPr lang="en-US" dirty="0"/>
          </a:p>
        </p:txBody>
      </p:sp>
      <p:pic>
        <p:nvPicPr>
          <p:cNvPr id="4" name="Picture 3">
            <a:extLst>
              <a:ext uri="{FF2B5EF4-FFF2-40B4-BE49-F238E27FC236}">
                <a16:creationId xmlns:a16="http://schemas.microsoft.com/office/drawing/2014/main" id="{D663C5C6-FA01-2110-B670-433BAEDB8490}"/>
              </a:ext>
            </a:extLst>
          </p:cNvPr>
          <p:cNvPicPr>
            <a:picLocks noChangeAspect="1"/>
          </p:cNvPicPr>
          <p:nvPr/>
        </p:nvPicPr>
        <p:blipFill>
          <a:blip r:embed="rId2"/>
          <a:stretch>
            <a:fillRect/>
          </a:stretch>
        </p:blipFill>
        <p:spPr>
          <a:xfrm>
            <a:off x="2019607" y="1480213"/>
            <a:ext cx="5104786" cy="3897573"/>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39</a:t>
            </a:fld>
            <a:endParaRPr lang="en-US" dirty="0"/>
          </a:p>
        </p:txBody>
      </p:sp>
      <p:pic>
        <p:nvPicPr>
          <p:cNvPr id="3" name="Picture 2">
            <a:extLst>
              <a:ext uri="{FF2B5EF4-FFF2-40B4-BE49-F238E27FC236}">
                <a16:creationId xmlns:a16="http://schemas.microsoft.com/office/drawing/2014/main" id="{F8E8189D-5C96-EB52-99D4-AC7B670BF2DD}"/>
              </a:ext>
            </a:extLst>
          </p:cNvPr>
          <p:cNvPicPr>
            <a:picLocks noChangeAspect="1"/>
          </p:cNvPicPr>
          <p:nvPr/>
        </p:nvPicPr>
        <p:blipFill>
          <a:blip r:embed="rId2"/>
          <a:stretch>
            <a:fillRect/>
          </a:stretch>
        </p:blipFill>
        <p:spPr>
          <a:xfrm>
            <a:off x="1614487" y="1174413"/>
            <a:ext cx="5915025" cy="4991100"/>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549" y="24501"/>
            <a:ext cx="8223251" cy="954107"/>
          </a:xfrm>
          <a:prstGeom prst="rect">
            <a:avLst/>
          </a:prstGeom>
        </p:spPr>
        <p:txBody>
          <a:bodyPr wrap="square">
            <a:spAutoFit/>
          </a:bodyPr>
          <a:lstStyle/>
          <a:p>
            <a:pPr algn="ctr"/>
            <a:r>
              <a:rPr lang="en-US" sz="2800" dirty="0"/>
              <a:t>Statewide Weekly New Job Ads </a:t>
            </a:r>
            <a:br>
              <a:rPr lang="en-US" sz="2800" dirty="0"/>
            </a:br>
            <a:endParaRPr lang="en-US" sz="28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
        <p:nvSpPr>
          <p:cNvPr id="5" name="TextBox 4">
            <a:extLst>
              <a:ext uri="{FF2B5EF4-FFF2-40B4-BE49-F238E27FC236}">
                <a16:creationId xmlns:a16="http://schemas.microsoft.com/office/drawing/2014/main" id="{2AD166C1-0F9E-4FD6-9B5A-72EEEAFF7D54}"/>
              </a:ext>
            </a:extLst>
          </p:cNvPr>
          <p:cNvSpPr txBox="1"/>
          <p:nvPr/>
        </p:nvSpPr>
        <p:spPr>
          <a:xfrm>
            <a:off x="1219200" y="933629"/>
            <a:ext cx="6972218" cy="369332"/>
          </a:xfrm>
          <a:prstGeom prst="rect">
            <a:avLst/>
          </a:prstGeom>
          <a:noFill/>
        </p:spPr>
        <p:txBody>
          <a:bodyPr wrap="square" rtlCol="0">
            <a:spAutoFit/>
          </a:bodyPr>
          <a:lstStyle/>
          <a:p>
            <a:r>
              <a:rPr lang="en-US" dirty="0"/>
              <a:t>Weekly new job postings was 5,800 during the week ending 3/4/23.</a:t>
            </a:r>
          </a:p>
        </p:txBody>
      </p:sp>
      <p:pic>
        <p:nvPicPr>
          <p:cNvPr id="3" name="Picture 2">
            <a:extLst>
              <a:ext uri="{FF2B5EF4-FFF2-40B4-BE49-F238E27FC236}">
                <a16:creationId xmlns:a16="http://schemas.microsoft.com/office/drawing/2014/main" id="{DDC9DE79-ECD8-FDF0-34A7-CF618D467E89}"/>
              </a:ext>
            </a:extLst>
          </p:cNvPr>
          <p:cNvPicPr>
            <a:picLocks noChangeAspect="1"/>
          </p:cNvPicPr>
          <p:nvPr/>
        </p:nvPicPr>
        <p:blipFill>
          <a:blip r:embed="rId2"/>
          <a:stretch>
            <a:fillRect/>
          </a:stretch>
        </p:blipFill>
        <p:spPr>
          <a:xfrm>
            <a:off x="379293" y="2113126"/>
            <a:ext cx="8385414" cy="3038856"/>
          </a:xfrm>
          <a:prstGeom prst="rect">
            <a:avLst/>
          </a:prstGeom>
        </p:spPr>
      </p:pic>
    </p:spTree>
    <p:extLst>
      <p:ext uri="{BB962C8B-B14F-4D97-AF65-F5344CB8AC3E}">
        <p14:creationId xmlns:p14="http://schemas.microsoft.com/office/powerpoint/2010/main" val="22162582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40</a:t>
            </a:fld>
            <a:endParaRPr lang="en-US" dirty="0"/>
          </a:p>
        </p:txBody>
      </p:sp>
      <p:pic>
        <p:nvPicPr>
          <p:cNvPr id="4" name="Picture 3">
            <a:extLst>
              <a:ext uri="{FF2B5EF4-FFF2-40B4-BE49-F238E27FC236}">
                <a16:creationId xmlns:a16="http://schemas.microsoft.com/office/drawing/2014/main" id="{4DC3D7CB-DE92-79D1-DCDD-3BF94899300F}"/>
              </a:ext>
            </a:extLst>
          </p:cNvPr>
          <p:cNvPicPr>
            <a:picLocks noChangeAspect="1"/>
          </p:cNvPicPr>
          <p:nvPr/>
        </p:nvPicPr>
        <p:blipFill>
          <a:blip r:embed="rId2"/>
          <a:stretch>
            <a:fillRect/>
          </a:stretch>
        </p:blipFill>
        <p:spPr>
          <a:xfrm>
            <a:off x="2252659" y="1079666"/>
            <a:ext cx="4638675" cy="5019675"/>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41</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
        <p:nvSpPr>
          <p:cNvPr id="8" name="TextBox 7">
            <a:extLst>
              <a:ext uri="{FF2B5EF4-FFF2-40B4-BE49-F238E27FC236}">
                <a16:creationId xmlns:a16="http://schemas.microsoft.com/office/drawing/2014/main" id="{483C6CB2-71DB-4F2E-BCA6-8C1EBDB9AE4E}"/>
              </a:ext>
            </a:extLst>
          </p:cNvPr>
          <p:cNvSpPr txBox="1"/>
          <p:nvPr/>
        </p:nvSpPr>
        <p:spPr>
          <a:xfrm>
            <a:off x="457200" y="427839"/>
            <a:ext cx="6972218" cy="307777"/>
          </a:xfrm>
          <a:prstGeom prst="rect">
            <a:avLst/>
          </a:prstGeom>
          <a:noFill/>
        </p:spPr>
        <p:txBody>
          <a:bodyPr wrap="square" rtlCol="0">
            <a:spAutoFit/>
          </a:bodyPr>
          <a:lstStyle/>
          <a:p>
            <a:r>
              <a:rPr lang="en-US" sz="1400" b="1" dirty="0"/>
              <a:t>HWOL New Weekly Industry Job Ads – CT Statewide</a:t>
            </a:r>
          </a:p>
        </p:txBody>
      </p:sp>
      <p:pic>
        <p:nvPicPr>
          <p:cNvPr id="2" name="Picture 1">
            <a:extLst>
              <a:ext uri="{FF2B5EF4-FFF2-40B4-BE49-F238E27FC236}">
                <a16:creationId xmlns:a16="http://schemas.microsoft.com/office/drawing/2014/main" id="{577894DE-701B-427C-3129-C875B9783481}"/>
              </a:ext>
            </a:extLst>
          </p:cNvPr>
          <p:cNvPicPr>
            <a:picLocks noChangeAspect="1"/>
          </p:cNvPicPr>
          <p:nvPr/>
        </p:nvPicPr>
        <p:blipFill>
          <a:blip r:embed="rId2"/>
          <a:stretch>
            <a:fillRect/>
          </a:stretch>
        </p:blipFill>
        <p:spPr>
          <a:xfrm>
            <a:off x="250141" y="1042634"/>
            <a:ext cx="8643718" cy="4987648"/>
          </a:xfrm>
          <a:prstGeom prst="rect">
            <a:avLst/>
          </a:prstGeom>
        </p:spPr>
      </p:pic>
    </p:spTree>
    <p:extLst>
      <p:ext uri="{BB962C8B-B14F-4D97-AF65-F5344CB8AC3E}">
        <p14:creationId xmlns:p14="http://schemas.microsoft.com/office/powerpoint/2010/main" val="395141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6</a:t>
            </a:fld>
            <a:endParaRPr lang="en-US" dirty="0"/>
          </a:p>
        </p:txBody>
      </p:sp>
      <p:pic>
        <p:nvPicPr>
          <p:cNvPr id="2" name="Picture 1">
            <a:extLst>
              <a:ext uri="{FF2B5EF4-FFF2-40B4-BE49-F238E27FC236}">
                <a16:creationId xmlns:a16="http://schemas.microsoft.com/office/drawing/2014/main" id="{43930EB8-0A34-CE1C-374E-EC9247D353C5}"/>
              </a:ext>
            </a:extLst>
          </p:cNvPr>
          <p:cNvPicPr>
            <a:picLocks noChangeAspect="1"/>
          </p:cNvPicPr>
          <p:nvPr/>
        </p:nvPicPr>
        <p:blipFill>
          <a:blip r:embed="rId2"/>
          <a:stretch>
            <a:fillRect/>
          </a:stretch>
        </p:blipFill>
        <p:spPr>
          <a:xfrm>
            <a:off x="680055" y="304800"/>
            <a:ext cx="7783889" cy="5690626"/>
          </a:xfrm>
          <a:prstGeom prst="rect">
            <a:avLst/>
          </a:prstGeom>
        </p:spPr>
      </p:pic>
    </p:spTree>
    <p:extLst>
      <p:ext uri="{BB962C8B-B14F-4D97-AF65-F5344CB8AC3E}">
        <p14:creationId xmlns:p14="http://schemas.microsoft.com/office/powerpoint/2010/main" val="2922643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7</a:t>
            </a:fld>
            <a:endParaRPr lang="en-US" dirty="0"/>
          </a:p>
        </p:txBody>
      </p:sp>
      <p:sp>
        <p:nvSpPr>
          <p:cNvPr id="8" name="TextBox 7">
            <a:extLst>
              <a:ext uri="{FF2B5EF4-FFF2-40B4-BE49-F238E27FC236}">
                <a16:creationId xmlns:a16="http://schemas.microsoft.com/office/drawing/2014/main" id="{7AD18039-914E-49AE-8B90-6755307A749F}"/>
              </a:ext>
            </a:extLst>
          </p:cNvPr>
          <p:cNvSpPr txBox="1"/>
          <p:nvPr/>
        </p:nvSpPr>
        <p:spPr>
          <a:xfrm>
            <a:off x="2241331" y="170588"/>
            <a:ext cx="4661338" cy="392159"/>
          </a:xfrm>
          <a:prstGeom prst="rect">
            <a:avLst/>
          </a:prstGeom>
          <a:noFill/>
        </p:spPr>
        <p:txBody>
          <a:bodyPr wrap="square">
            <a:spAutoFit/>
          </a:bodyPr>
          <a:lstStyle/>
          <a:p>
            <a:pPr marL="0" marR="0" algn="ctr">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Employers with the Most New Job Postings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A5BB32E5-7E29-6A96-FEBC-8AE37059B153}"/>
              </a:ext>
            </a:extLst>
          </p:cNvPr>
          <p:cNvPicPr>
            <a:picLocks noChangeAspect="1"/>
          </p:cNvPicPr>
          <p:nvPr/>
        </p:nvPicPr>
        <p:blipFill>
          <a:blip r:embed="rId2"/>
          <a:stretch>
            <a:fillRect/>
          </a:stretch>
        </p:blipFill>
        <p:spPr>
          <a:xfrm>
            <a:off x="1551170" y="671783"/>
            <a:ext cx="6041660" cy="5645385"/>
          </a:xfrm>
          <a:prstGeom prst="rect">
            <a:avLst/>
          </a:prstGeom>
        </p:spPr>
      </p:pic>
    </p:spTree>
    <p:extLst>
      <p:ext uri="{BB962C8B-B14F-4D97-AF65-F5344CB8AC3E}">
        <p14:creationId xmlns:p14="http://schemas.microsoft.com/office/powerpoint/2010/main" val="1181566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1166" y="296295"/>
            <a:ext cx="6561668" cy="2123658"/>
          </a:xfrm>
          <a:prstGeom prst="rect">
            <a:avLst/>
          </a:prstGeom>
        </p:spPr>
        <p:txBody>
          <a:bodyPr wrap="none">
            <a:spAutoFit/>
          </a:bodyPr>
          <a:lstStyle/>
          <a:p>
            <a:r>
              <a:rPr lang="en-US" sz="4400" dirty="0"/>
              <a:t>Monthly HWOL Information</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304800" y="2283612"/>
            <a:ext cx="8534399" cy="2739211"/>
          </a:xfrm>
          <a:prstGeom prst="rect">
            <a:avLst/>
          </a:prstGeom>
          <a:noFill/>
        </p:spPr>
        <p:txBody>
          <a:bodyPr wrap="square" rtlCol="0">
            <a:spAutoFit/>
          </a:bodyPr>
          <a:lstStyle/>
          <a:p>
            <a:pPr algn="ctr"/>
            <a:r>
              <a:rPr lang="en-US" sz="1900" dirty="0"/>
              <a:t>The following pages contain HWOL monthly data for February 2023</a:t>
            </a:r>
            <a:br>
              <a:rPr lang="en-US" sz="1900" dirty="0"/>
            </a:br>
            <a:br>
              <a:rPr lang="en-US" sz="1900" dirty="0"/>
            </a:br>
            <a:br>
              <a:rPr lang="en-US" sz="1900" dirty="0"/>
            </a:br>
            <a:br>
              <a:rPr lang="en-US" sz="1900" dirty="0"/>
            </a:br>
            <a:br>
              <a:rPr lang="en-US" sz="1900" dirty="0"/>
            </a:br>
            <a:r>
              <a:rPr lang="en-US" sz="1900" dirty="0"/>
              <a:t>Monthly and weekly job ad information can be found here:</a:t>
            </a:r>
            <a:br>
              <a:rPr lang="en-US" sz="1900" dirty="0"/>
            </a:br>
            <a:r>
              <a:rPr lang="en-US" sz="2000" dirty="0">
                <a:hlinkClick r:id="rId2"/>
              </a:rPr>
              <a:t>https://www1.ctdol.state.ct.us/lmi/HWOL.asp</a:t>
            </a:r>
            <a:br>
              <a:rPr lang="en-US" sz="1900" dirty="0"/>
            </a:br>
            <a:br>
              <a:rPr lang="en-US" sz="1900" dirty="0"/>
            </a:br>
            <a:endParaRPr lang="en-US" sz="19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8</a:t>
            </a:fld>
            <a:endParaRPr lang="en-US" dirty="0"/>
          </a:p>
        </p:txBody>
      </p:sp>
    </p:spTree>
    <p:extLst>
      <p:ext uri="{BB962C8B-B14F-4D97-AF65-F5344CB8AC3E}">
        <p14:creationId xmlns:p14="http://schemas.microsoft.com/office/powerpoint/2010/main" val="964133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016210"/>
          </a:xfrm>
          <a:prstGeom prst="rect">
            <a:avLst/>
          </a:prstGeom>
          <a:noFill/>
        </p:spPr>
        <p:txBody>
          <a:bodyPr wrap="square" rtlCol="0">
            <a:spAutoFit/>
          </a:bodyPr>
          <a:lstStyle/>
          <a:p>
            <a:r>
              <a:rPr lang="en-US" sz="1900" dirty="0"/>
              <a:t>- </a:t>
            </a:r>
            <a:r>
              <a:rPr lang="en-US" sz="1900" b="1" dirty="0"/>
              <a:t>Total postings </a:t>
            </a:r>
            <a:r>
              <a:rPr lang="en-US" sz="1900" dirty="0"/>
              <a:t>in Connecticut was 70,915 in February 2023, down 5% from January 2023.</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(18,363 postings), </a:t>
            </a:r>
            <a:r>
              <a:rPr lang="en-US" sz="1900" b="1" dirty="0"/>
              <a:t>Manufacturing </a:t>
            </a:r>
            <a:r>
              <a:rPr lang="en-US" sz="1900" dirty="0"/>
              <a:t>(6,251 posting), </a:t>
            </a:r>
            <a:r>
              <a:rPr lang="en-US" sz="1900" b="1" dirty="0"/>
              <a:t>Retail Trade </a:t>
            </a:r>
            <a:r>
              <a:rPr lang="en-US" sz="1900" dirty="0"/>
              <a:t>(6,060 postings), and </a:t>
            </a:r>
            <a:r>
              <a:rPr lang="en-US" sz="1900" b="1" dirty="0"/>
              <a:t> Finance &amp; Insurance </a:t>
            </a:r>
            <a:r>
              <a:rPr lang="en-US" sz="1900" dirty="0"/>
              <a:t>(5,512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(4,680 postings),</a:t>
            </a:r>
            <a:r>
              <a:rPr lang="en-US" sz="1900" b="1" dirty="0"/>
              <a:t> Retail Salespersons </a:t>
            </a:r>
            <a:r>
              <a:rPr lang="en-US" sz="1900" dirty="0"/>
              <a:t>(1,927 postings), </a:t>
            </a:r>
            <a:r>
              <a:rPr lang="en-US" sz="1900" b="1" dirty="0"/>
              <a:t>Managers </a:t>
            </a:r>
            <a:r>
              <a:rPr lang="en-US" sz="1900" dirty="0"/>
              <a:t>(1,694 postings), and </a:t>
            </a:r>
            <a:r>
              <a:rPr lang="en-US" sz="1900" b="1" dirty="0"/>
              <a:t>Wholesale &amp; Manufacturing Sales Reps. </a:t>
            </a:r>
            <a:r>
              <a:rPr lang="en-US" sz="1900" dirty="0"/>
              <a:t>(1,555).</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9</a:t>
            </a:fld>
            <a:endParaRPr lang="en-US" dirty="0"/>
          </a:p>
        </p:txBody>
      </p:sp>
    </p:spTree>
    <p:extLst>
      <p:ext uri="{BB962C8B-B14F-4D97-AF65-F5344CB8AC3E}">
        <p14:creationId xmlns:p14="http://schemas.microsoft.com/office/powerpoint/2010/main" val="2574863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77335</TotalTime>
  <Words>1505</Words>
  <Application>Microsoft Office PowerPoint</Application>
  <PresentationFormat>On-screen Show (4:3)</PresentationFormat>
  <Paragraphs>191</Paragraphs>
  <Slides>41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1572</cp:revision>
  <cp:lastPrinted>2022-02-18T00:09:43Z</cp:lastPrinted>
  <dcterms:created xsi:type="dcterms:W3CDTF">2016-10-12T17:47:24Z</dcterms:created>
  <dcterms:modified xsi:type="dcterms:W3CDTF">2023-03-15T19:04:07Z</dcterms:modified>
</cp:coreProperties>
</file>